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5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64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95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9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8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18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61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9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0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01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4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75AEFB-2AA2-4960-894B-7C7C1A4410DE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1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uranolodigiano.ristonova.it/novaport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CF4E526-22B7-417B-ABD5-5D9AC0549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BEB298-2D67-4A6F-B9DD-E25A87012050}"/>
              </a:ext>
            </a:extLst>
          </p:cNvPr>
          <p:cNvSpPr txBox="1"/>
          <p:nvPr/>
        </p:nvSpPr>
        <p:spPr>
          <a:xfrm>
            <a:off x="4828963" y="4032834"/>
            <a:ext cx="2416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VOLPI PIETRO S.R.L.</a:t>
            </a:r>
          </a:p>
          <a:p>
            <a:pPr algn="ctr"/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Il piacere dei Sapori Genuini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C6F207-51CD-4B23-A813-FCEF0590B7D3}"/>
              </a:ext>
            </a:extLst>
          </p:cNvPr>
          <p:cNvSpPr txBox="1"/>
          <p:nvPr/>
        </p:nvSpPr>
        <p:spPr>
          <a:xfrm>
            <a:off x="8179265" y="1920397"/>
            <a:ext cx="3909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MODALITÀ </a:t>
            </a:r>
          </a:p>
          <a:p>
            <a:pPr algn="ctr"/>
            <a:r>
              <a:rPr lang="it-IT" sz="2800" b="1" dirty="0"/>
              <a:t>ISCRIZIONI ON-LINE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 </a:t>
            </a:r>
            <a:r>
              <a:rPr lang="it-IT" sz="2800" dirty="0"/>
              <a:t>RISTORAZIONE SCOLASTICA</a:t>
            </a:r>
          </a:p>
          <a:p>
            <a:pPr algn="ctr"/>
            <a:r>
              <a:rPr lang="it-IT" sz="2800" dirty="0"/>
              <a:t>2025/2026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6C52D5-4D17-4871-9215-E5CC6CB4630B}"/>
              </a:ext>
            </a:extLst>
          </p:cNvPr>
          <p:cNvSpPr txBox="1"/>
          <p:nvPr/>
        </p:nvSpPr>
        <p:spPr>
          <a:xfrm>
            <a:off x="8355433" y="4721164"/>
            <a:ext cx="36352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Data apertura iscrizioni 10/07/2025</a:t>
            </a:r>
          </a:p>
          <a:p>
            <a:r>
              <a:rPr lang="it-IT" b="1" dirty="0">
                <a:solidFill>
                  <a:srgbClr val="FF0000"/>
                </a:solidFill>
              </a:rPr>
              <a:t>Data chiusura iscrizioni 05/09/2025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080B85-D80F-4C1A-A3AC-0C8FE7EE3B75}"/>
              </a:ext>
            </a:extLst>
          </p:cNvPr>
          <p:cNvSpPr txBox="1"/>
          <p:nvPr/>
        </p:nvSpPr>
        <p:spPr>
          <a:xfrm>
            <a:off x="7793372" y="652370"/>
            <a:ext cx="468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COMUNE DI </a:t>
            </a:r>
          </a:p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TURANO LODIGIANO</a:t>
            </a:r>
          </a:p>
        </p:txBody>
      </p:sp>
    </p:spTree>
    <p:extLst>
      <p:ext uri="{BB962C8B-B14F-4D97-AF65-F5344CB8AC3E}">
        <p14:creationId xmlns:p14="http://schemas.microsoft.com/office/powerpoint/2010/main" val="12764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CD411B-D40B-4B78-8826-FBC6F7072B6F}"/>
              </a:ext>
            </a:extLst>
          </p:cNvPr>
          <p:cNvSpPr txBox="1"/>
          <p:nvPr/>
        </p:nvSpPr>
        <p:spPr>
          <a:xfrm>
            <a:off x="2675004" y="284664"/>
            <a:ext cx="745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Come effettuare l’iscrizione al servizio mensa?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C38D20-3B3F-4308-B506-2555BDCF5562}"/>
              </a:ext>
            </a:extLst>
          </p:cNvPr>
          <p:cNvSpPr txBox="1"/>
          <p:nvPr/>
        </p:nvSpPr>
        <p:spPr>
          <a:xfrm>
            <a:off x="623665" y="870852"/>
            <a:ext cx="56136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Nel caso di </a:t>
            </a:r>
            <a:r>
              <a:rPr lang="it-IT" sz="1400" b="1" dirty="0">
                <a:solidFill>
                  <a:srgbClr val="FF0000"/>
                </a:solidFill>
              </a:rPr>
              <a:t>nuova iscrizione</a:t>
            </a:r>
            <a:r>
              <a:rPr lang="it-IT" sz="1400" dirty="0"/>
              <a:t>, il genitore si collegherà al Portale Genitori al seguente link </a:t>
            </a:r>
            <a:r>
              <a:rPr lang="it-I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https://turanolodigiano.ristonova.it/novaportal/</a:t>
            </a:r>
            <a:r>
              <a:rPr lang="it-IT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/>
              <a:t>dovrà cliccare il bottone blu </a:t>
            </a:r>
            <a:r>
              <a:rPr lang="it-IT" sz="1400" b="1" dirty="0"/>
              <a:t>“Iscrizione On Line”.</a:t>
            </a:r>
          </a:p>
          <a:p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38DCCD4-D1FE-4DF2-83D0-239470D8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21"/>
            <a:ext cx="908383" cy="57917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C8949D-5084-4A53-9F0B-36D702C07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r="13199" b="18374"/>
          <a:stretch/>
        </p:blipFill>
        <p:spPr>
          <a:xfrm>
            <a:off x="6028889" y="761744"/>
            <a:ext cx="2058099" cy="2305553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3D992E59-D113-484C-90B8-AE6622BCC28D}"/>
              </a:ext>
            </a:extLst>
          </p:cNvPr>
          <p:cNvSpPr/>
          <p:nvPr/>
        </p:nvSpPr>
        <p:spPr>
          <a:xfrm>
            <a:off x="6096000" y="2634143"/>
            <a:ext cx="1202422" cy="5232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4543ECC-CB47-4327-A357-901D34E9C092}"/>
              </a:ext>
            </a:extLst>
          </p:cNvPr>
          <p:cNvCxnSpPr/>
          <p:nvPr/>
        </p:nvCxnSpPr>
        <p:spPr>
          <a:xfrm>
            <a:off x="3749879" y="1569035"/>
            <a:ext cx="2279010" cy="1266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FF14DE90-2D44-49A8-84ED-6F6111351966}"/>
              </a:ext>
            </a:extLst>
          </p:cNvPr>
          <p:cNvSpPr/>
          <p:nvPr/>
        </p:nvSpPr>
        <p:spPr>
          <a:xfrm>
            <a:off x="310164" y="863682"/>
            <a:ext cx="316182" cy="307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3F3123E-54A5-45A1-9521-C80AC74AE486}"/>
              </a:ext>
            </a:extLst>
          </p:cNvPr>
          <p:cNvSpPr/>
          <p:nvPr/>
        </p:nvSpPr>
        <p:spPr>
          <a:xfrm>
            <a:off x="310164" y="3218267"/>
            <a:ext cx="316182" cy="307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87586D7-E057-4FFF-B2FF-ECC20F2F72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4" b="16729"/>
          <a:stretch/>
        </p:blipFill>
        <p:spPr>
          <a:xfrm>
            <a:off x="288484" y="4234948"/>
            <a:ext cx="4898091" cy="233838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44CB684-2B4C-4F1F-8B81-339EBD6667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r="6930" b="11179"/>
          <a:stretch/>
        </p:blipFill>
        <p:spPr>
          <a:xfrm>
            <a:off x="6300132" y="4025296"/>
            <a:ext cx="5022877" cy="230555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6845EFB-7158-4E3A-91BE-C8BC5F7F6406}"/>
              </a:ext>
            </a:extLst>
          </p:cNvPr>
          <p:cNvSpPr txBox="1"/>
          <p:nvPr/>
        </p:nvSpPr>
        <p:spPr>
          <a:xfrm>
            <a:off x="652927" y="3132082"/>
            <a:ext cx="56136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Dopo aver cliccato sul pulsante iscrizione on line, il genitore dovrà fleggare la dichiarazione di accettazione privacy policy e le condizioni del servizio mensa e cliccare Avanti. Comparirà la finestra Registrazione genitore o tutore. Si dovrà compilare tutti i campi e cliccare Avanti.</a:t>
            </a:r>
          </a:p>
          <a:p>
            <a:endParaRPr lang="it-IT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546D86A-47DE-4837-88A4-5312C1582A3E}"/>
              </a:ext>
            </a:extLst>
          </p:cNvPr>
          <p:cNvSpPr/>
          <p:nvPr/>
        </p:nvSpPr>
        <p:spPr>
          <a:xfrm>
            <a:off x="7603555" y="5968384"/>
            <a:ext cx="1202422" cy="5232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76A6335-44D7-480C-9B4D-6A15D56883D1}"/>
              </a:ext>
            </a:extLst>
          </p:cNvPr>
          <p:cNvSpPr/>
          <p:nvPr/>
        </p:nvSpPr>
        <p:spPr>
          <a:xfrm>
            <a:off x="1535107" y="6230859"/>
            <a:ext cx="1202422" cy="5232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7E3EA1D9-0F73-4938-A9D7-528D8A8A6AB8}"/>
              </a:ext>
            </a:extLst>
          </p:cNvPr>
          <p:cNvSpPr/>
          <p:nvPr/>
        </p:nvSpPr>
        <p:spPr>
          <a:xfrm>
            <a:off x="4129481" y="5622278"/>
            <a:ext cx="224405" cy="15773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41405E9-9C3B-45A7-8C16-8042DE1BC310}"/>
              </a:ext>
            </a:extLst>
          </p:cNvPr>
          <p:cNvSpPr/>
          <p:nvPr/>
        </p:nvSpPr>
        <p:spPr>
          <a:xfrm>
            <a:off x="4129481" y="5810732"/>
            <a:ext cx="224405" cy="15773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FF049A5-7AD3-4BE5-98DA-8A48B382756B}"/>
              </a:ext>
            </a:extLst>
          </p:cNvPr>
          <p:cNvCxnSpPr>
            <a:cxnSpLocks/>
          </p:cNvCxnSpPr>
          <p:nvPr/>
        </p:nvCxnSpPr>
        <p:spPr>
          <a:xfrm>
            <a:off x="6158917" y="3634752"/>
            <a:ext cx="2045849" cy="39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5D3D7C8-55F6-43CB-861E-635C0C3EE5EF}"/>
              </a:ext>
            </a:extLst>
          </p:cNvPr>
          <p:cNvCxnSpPr>
            <a:cxnSpLocks/>
          </p:cNvCxnSpPr>
          <p:nvPr/>
        </p:nvCxnSpPr>
        <p:spPr>
          <a:xfrm flipH="1">
            <a:off x="3469561" y="4051066"/>
            <a:ext cx="772122" cy="96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3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638B77C6-C01A-4D54-87BD-516C969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082"/>
            <a:ext cx="906010" cy="5792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BDEF1A-D2CB-46F4-8978-82B99CD29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7" y="1203713"/>
            <a:ext cx="5818975" cy="2361676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4BB74B1-0900-4439-8835-BA8BDD88E869}"/>
              </a:ext>
            </a:extLst>
          </p:cNvPr>
          <p:cNvSpPr txBox="1"/>
          <p:nvPr/>
        </p:nvSpPr>
        <p:spPr>
          <a:xfrm>
            <a:off x="906011" y="574170"/>
            <a:ext cx="1103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Comparirà la comunicazione di avvenuta registrazione. Il genitore riceverà una mail per l’autenticazione e dovrà cliccare sul link ricevuto per confermare la registrazione 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024A75C1-B87B-4339-85FC-3F720E9A3050}"/>
              </a:ext>
            </a:extLst>
          </p:cNvPr>
          <p:cNvSpPr/>
          <p:nvPr/>
        </p:nvSpPr>
        <p:spPr>
          <a:xfrm>
            <a:off x="525986" y="618938"/>
            <a:ext cx="316182" cy="307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4D6DCC2-E0D8-4828-8A7D-23A61D15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7" y="1158945"/>
            <a:ext cx="5080932" cy="2380878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7A6FC70-CBB0-4048-BA01-17B475FD167D}"/>
              </a:ext>
            </a:extLst>
          </p:cNvPr>
          <p:cNvCxnSpPr/>
          <p:nvPr/>
        </p:nvCxnSpPr>
        <p:spPr>
          <a:xfrm>
            <a:off x="5503178" y="1057013"/>
            <a:ext cx="1149292" cy="151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2864732-7FA0-4431-B864-1B2402A2D18E}"/>
              </a:ext>
            </a:extLst>
          </p:cNvPr>
          <p:cNvCxnSpPr/>
          <p:nvPr/>
        </p:nvCxnSpPr>
        <p:spPr>
          <a:xfrm flipH="1">
            <a:off x="3825380" y="1057013"/>
            <a:ext cx="1686187" cy="101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:a16="http://schemas.microsoft.com/office/drawing/2014/main" id="{A3838C0E-8342-443B-9AFE-51A939254483}"/>
              </a:ext>
            </a:extLst>
          </p:cNvPr>
          <p:cNvSpPr/>
          <p:nvPr/>
        </p:nvSpPr>
        <p:spPr>
          <a:xfrm>
            <a:off x="525986" y="3939031"/>
            <a:ext cx="316182" cy="307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pic>
        <p:nvPicPr>
          <p:cNvPr id="28" name="Immagine 2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5766822-E174-48FA-8181-FB37F78F3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05" y="4395010"/>
            <a:ext cx="3885238" cy="203339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944B74A-4846-4C6C-A0B1-97D0E74A2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3156"/>
          <a:stretch/>
        </p:blipFill>
        <p:spPr>
          <a:xfrm>
            <a:off x="9599245" y="4238069"/>
            <a:ext cx="1829931" cy="2190337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42E2A17-22DD-4C16-92F9-BF12282E1CE9}"/>
              </a:ext>
            </a:extLst>
          </p:cNvPr>
          <p:cNvSpPr txBox="1"/>
          <p:nvPr/>
        </p:nvSpPr>
        <p:spPr>
          <a:xfrm>
            <a:off x="634492" y="4289887"/>
            <a:ext cx="3744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Una volta effettuata l’autenticazione il genitore riceverà una seconda mail contenente le credenziali provvisorie per accedere al sito ed effettuare l’iscrizione. 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6CF8D2A6-D97F-4B24-A9DE-241C13D2FB93}"/>
              </a:ext>
            </a:extLst>
          </p:cNvPr>
          <p:cNvSpPr/>
          <p:nvPr/>
        </p:nvSpPr>
        <p:spPr>
          <a:xfrm>
            <a:off x="4921805" y="5530988"/>
            <a:ext cx="933133" cy="3916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F1553CA-93F8-452E-9B26-91A2B5F6F19A}"/>
              </a:ext>
            </a:extLst>
          </p:cNvPr>
          <p:cNvCxnSpPr/>
          <p:nvPr/>
        </p:nvCxnSpPr>
        <p:spPr>
          <a:xfrm flipV="1">
            <a:off x="5587068" y="5503178"/>
            <a:ext cx="4672668" cy="151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59CD4880-A3C8-4CA8-9234-0887A4FED4B7}"/>
              </a:ext>
            </a:extLst>
          </p:cNvPr>
          <p:cNvCxnSpPr>
            <a:cxnSpLocks/>
          </p:cNvCxnSpPr>
          <p:nvPr/>
        </p:nvCxnSpPr>
        <p:spPr>
          <a:xfrm flipV="1">
            <a:off x="5714301" y="5726808"/>
            <a:ext cx="4545435" cy="5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4FE921-16B7-4B1B-B4E0-2DDD805D2E5B}"/>
              </a:ext>
            </a:extLst>
          </p:cNvPr>
          <p:cNvCxnSpPr>
            <a:cxnSpLocks/>
          </p:cNvCxnSpPr>
          <p:nvPr/>
        </p:nvCxnSpPr>
        <p:spPr>
          <a:xfrm>
            <a:off x="6754536" y="2650487"/>
            <a:ext cx="1072392" cy="236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0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84BD2F-D3C5-4973-B956-88CD697C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115576" cy="71063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DE600536-DF4C-4026-A5D5-2EA69260B441}"/>
              </a:ext>
            </a:extLst>
          </p:cNvPr>
          <p:cNvSpPr/>
          <p:nvPr/>
        </p:nvSpPr>
        <p:spPr>
          <a:xfrm>
            <a:off x="693766" y="776382"/>
            <a:ext cx="316182" cy="307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E4BBE4-1913-49F9-9155-82EA1C18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34" y="355317"/>
            <a:ext cx="1598331" cy="2092779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F4D6A1CE-A969-4402-B875-CE3BFE640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16" y="2933288"/>
            <a:ext cx="4596882" cy="332144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C20090-9F75-4875-BC7F-6E004A9C2537}"/>
              </a:ext>
            </a:extLst>
          </p:cNvPr>
          <p:cNvSpPr txBox="1"/>
          <p:nvPr/>
        </p:nvSpPr>
        <p:spPr>
          <a:xfrm>
            <a:off x="1075830" y="710634"/>
            <a:ext cx="4671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Cliccare sul pulsante Servizi Scolastici Iscrizioni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BE56271-7BB0-4A40-B6A7-5D2C1CE189E1}"/>
              </a:ext>
            </a:extLst>
          </p:cNvPr>
          <p:cNvSpPr/>
          <p:nvPr/>
        </p:nvSpPr>
        <p:spPr>
          <a:xfrm>
            <a:off x="5232391" y="1255275"/>
            <a:ext cx="1478995" cy="9867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AC9F525-5DF4-4E34-BDF9-5312C56855FC}"/>
              </a:ext>
            </a:extLst>
          </p:cNvPr>
          <p:cNvSpPr/>
          <p:nvPr/>
        </p:nvSpPr>
        <p:spPr>
          <a:xfrm>
            <a:off x="635011" y="3205452"/>
            <a:ext cx="316182" cy="307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1BABDC2-68D3-42C4-9BAC-57AE3F53CDC5}"/>
              </a:ext>
            </a:extLst>
          </p:cNvPr>
          <p:cNvSpPr txBox="1"/>
          <p:nvPr/>
        </p:nvSpPr>
        <p:spPr>
          <a:xfrm>
            <a:off x="951193" y="3240365"/>
            <a:ext cx="4671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genitore dovrà compilare tutti e tre i campi. Una volta che saranno presenti le 3 V verdi il genitore dovrà cliccare sul pulsante Invia iscrizione.</a:t>
            </a:r>
          </a:p>
          <a:p>
            <a:r>
              <a:rPr lang="it-IT" sz="1600" dirty="0"/>
              <a:t>L’ufficio iscrizioni Volpi provvederà ad accettare l’iscrizione e invierà le credenziali definitive tramite mail.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C5B4485-39D9-448B-8A25-136C581839C0}"/>
              </a:ext>
            </a:extLst>
          </p:cNvPr>
          <p:cNvSpPr/>
          <p:nvPr/>
        </p:nvSpPr>
        <p:spPr>
          <a:xfrm>
            <a:off x="6895165" y="3376768"/>
            <a:ext cx="364800" cy="27280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65D1900-9171-4E95-AE11-EF34EF6A5D20}"/>
              </a:ext>
            </a:extLst>
          </p:cNvPr>
          <p:cNvSpPr/>
          <p:nvPr/>
        </p:nvSpPr>
        <p:spPr>
          <a:xfrm>
            <a:off x="6895165" y="3657808"/>
            <a:ext cx="364800" cy="27280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CC38041-C2D7-460A-9646-6F5265B7FC79}"/>
              </a:ext>
            </a:extLst>
          </p:cNvPr>
          <p:cNvSpPr/>
          <p:nvPr/>
        </p:nvSpPr>
        <p:spPr>
          <a:xfrm>
            <a:off x="6895165" y="3938848"/>
            <a:ext cx="364800" cy="27280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AE324A2-1E3F-48C2-9028-D8932A4EBFDA}"/>
              </a:ext>
            </a:extLst>
          </p:cNvPr>
          <p:cNvSpPr/>
          <p:nvPr/>
        </p:nvSpPr>
        <p:spPr>
          <a:xfrm>
            <a:off x="6729852" y="5677370"/>
            <a:ext cx="1060226" cy="3266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E705AF7-3FF2-403D-A7E6-924038502C92}"/>
              </a:ext>
            </a:extLst>
          </p:cNvPr>
          <p:cNvCxnSpPr/>
          <p:nvPr/>
        </p:nvCxnSpPr>
        <p:spPr>
          <a:xfrm>
            <a:off x="5347034" y="3767523"/>
            <a:ext cx="1364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484C154-9A10-4DB5-B7AC-3963D23979EC}"/>
              </a:ext>
            </a:extLst>
          </p:cNvPr>
          <p:cNvCxnSpPr/>
          <p:nvPr/>
        </p:nvCxnSpPr>
        <p:spPr>
          <a:xfrm>
            <a:off x="4093828" y="4594011"/>
            <a:ext cx="2525086" cy="1083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5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84BD2F-D3C5-4973-B956-88CD697C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115576" cy="710634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A0143CFF-264C-487A-8887-50F46CAB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97" y="429936"/>
            <a:ext cx="10450586" cy="581147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it-IT" b="1" dirty="0">
                <a:solidFill>
                  <a:schemeClr val="tx1"/>
                </a:solidFill>
              </a:rPr>
              <a:t>SI RICORDA CHE IL SERVIZIO RISTORAZIONE SCOLASTICA E’ IN MODALITA’ </a:t>
            </a:r>
            <a:r>
              <a:rPr lang="it-IT" b="1" u="sng" dirty="0">
                <a:solidFill>
                  <a:schemeClr val="tx1"/>
                </a:solidFill>
              </a:rPr>
              <a:t>PREPAGATA</a:t>
            </a:r>
            <a:r>
              <a:rPr lang="it-IT" b="1" dirty="0">
                <a:solidFill>
                  <a:schemeClr val="tx1"/>
                </a:solidFill>
              </a:rPr>
              <a:t>. PRIMA DI USUFRUIRE DEL SERVIZIO E’ NECESSARIO RICARICARE LA POSIZIONE DELL’UTENTE.</a:t>
            </a:r>
          </a:p>
          <a:p>
            <a:pPr marL="4572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it-IT" b="1" dirty="0">
                <a:solidFill>
                  <a:schemeClr val="tx1"/>
                </a:solidFill>
                <a:highlight>
                  <a:srgbClr val="FFFF00"/>
                </a:highlight>
              </a:rPr>
              <a:t>PER QUALSIASI INFORMAZIONE O ASSISTENZA E’ POSSIBILE CHIAMARE IL NUMERO </a:t>
            </a:r>
            <a:r>
              <a:rPr lang="it-IT" b="1">
                <a:solidFill>
                  <a:schemeClr val="tx1"/>
                </a:solidFill>
                <a:highlight>
                  <a:srgbClr val="FFFF00"/>
                </a:highlight>
              </a:rPr>
              <a:t>0377 948302 </a:t>
            </a:r>
            <a:r>
              <a:rPr lang="it-IT" b="1" dirty="0">
                <a:solidFill>
                  <a:schemeClr val="tx1"/>
                </a:solidFill>
                <a:highlight>
                  <a:srgbClr val="FFFF00"/>
                </a:highlight>
              </a:rPr>
              <a:t>DAL LUNEDI’ AL VENERDI’.</a:t>
            </a:r>
          </a:p>
        </p:txBody>
      </p:sp>
    </p:spTree>
    <p:extLst>
      <p:ext uri="{BB962C8B-B14F-4D97-AF65-F5344CB8AC3E}">
        <p14:creationId xmlns:p14="http://schemas.microsoft.com/office/powerpoint/2010/main" val="10614400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1298</TotalTime>
  <Words>269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Calibri</vt:lpstr>
      <vt:lpstr>Corbel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Volpi - Volpi Pietro S.r.l.</dc:creator>
  <cp:lastModifiedBy>Settore Finanziario</cp:lastModifiedBy>
  <cp:revision>37</cp:revision>
  <dcterms:created xsi:type="dcterms:W3CDTF">2021-04-28T12:35:50Z</dcterms:created>
  <dcterms:modified xsi:type="dcterms:W3CDTF">2025-07-10T08:10:37Z</dcterms:modified>
</cp:coreProperties>
</file>